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7" r:id="rId2"/>
  </p:sldMasterIdLst>
  <p:notesMasterIdLst>
    <p:notesMasterId r:id="rId4"/>
  </p:notesMasterIdLst>
  <p:handoutMasterIdLst>
    <p:handoutMasterId r:id="rId5"/>
  </p:handoutMasterIdLst>
  <p:sldIdLst>
    <p:sldId id="259" r:id="rId3"/>
  </p:sldIdLst>
  <p:sldSz cx="30275213" cy="42803763"/>
  <p:notesSz cx="7315200" cy="96012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mbria Math" panose="02040503050406030204" pitchFamily="18" charset="0"/>
      <p:regular r:id="rId10"/>
    </p:embeddedFont>
  </p:embeddedFontLst>
  <p:custDataLst>
    <p:tags r:id="rId11"/>
  </p:custDataLst>
  <p:defaultTextStyle>
    <a:defPPr>
      <a:defRPr lang="de-DE"/>
    </a:defPPr>
    <a:lvl1pPr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1pPr>
    <a:lvl2pPr marL="2087227" indent="-16301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2pPr>
    <a:lvl3pPr marL="4174455" indent="-32602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3pPr>
    <a:lvl4pPr marL="6261682" indent="-48903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4pPr>
    <a:lvl5pPr marL="8348909" indent="-65204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5pPr>
    <a:lvl6pPr marL="2285632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6pPr>
    <a:lvl7pPr marL="2742759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7pPr>
    <a:lvl8pPr marL="3199886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8pPr>
    <a:lvl9pPr marL="3657012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84">
          <p15:clr>
            <a:srgbClr val="A4A3A4"/>
          </p15:clr>
        </p15:guide>
        <p15:guide id="2" orient="horz" pos="24169">
          <p15:clr>
            <a:srgbClr val="A4A3A4"/>
          </p15:clr>
        </p15:guide>
        <p15:guide id="3" orient="horz" pos="22819">
          <p15:clr>
            <a:srgbClr val="A4A3A4"/>
          </p15:clr>
        </p15:guide>
        <p15:guide id="4" orient="horz" pos="24489">
          <p15:clr>
            <a:srgbClr val="A4A3A4"/>
          </p15:clr>
        </p15:guide>
        <p15:guide id="5" orient="horz" pos="20219">
          <p15:clr>
            <a:srgbClr val="A4A3A4"/>
          </p15:clr>
        </p15:guide>
        <p15:guide id="6" pos="9511">
          <p15:clr>
            <a:srgbClr val="A4A3A4"/>
          </p15:clr>
        </p15:guide>
        <p15:guide id="7" pos="4769">
          <p15:clr>
            <a:srgbClr val="A4A3A4"/>
          </p15:clr>
        </p15:guide>
        <p15:guide id="8" pos="143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C8"/>
    <a:srgbClr val="005392"/>
    <a:srgbClr val="3333FF"/>
    <a:srgbClr val="0066FF"/>
    <a:srgbClr val="0000FF"/>
    <a:srgbClr val="336699"/>
    <a:srgbClr val="C77DF5"/>
    <a:srgbClr val="77933C"/>
    <a:srgbClr val="000000"/>
    <a:srgbClr val="374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645" autoAdjust="0"/>
    <p:restoredTop sz="96400" autoAdjust="0"/>
  </p:normalViewPr>
  <p:slideViewPr>
    <p:cSldViewPr snapToObjects="1">
      <p:cViewPr>
        <p:scale>
          <a:sx n="50" d="100"/>
          <a:sy n="50" d="100"/>
        </p:scale>
        <p:origin x="636" y="-1176"/>
      </p:cViewPr>
      <p:guideLst>
        <p:guide orient="horz" pos="13384"/>
        <p:guide orient="horz" pos="24169"/>
        <p:guide orient="horz" pos="22819"/>
        <p:guide orient="horz" pos="24489"/>
        <p:guide orient="horz" pos="20219"/>
        <p:guide pos="9511"/>
        <p:guide pos="4769"/>
        <p:guide pos="143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ags" Target="tags/tag1.xml"/><Relationship Id="rId5" Type="http://schemas.openxmlformats.org/officeDocument/2006/relationships/handoutMaster" Target="handoutMasters/handoutMaster1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41D0C6FF-7328-4C62-A12A-6C0795BA40F2}" type="datetime1">
              <a:rPr lang="de-DE" altLang="en-US"/>
              <a:pPr>
                <a:defRPr/>
              </a:pPr>
              <a:t>21.07.2019</a:t>
            </a:fld>
            <a:endParaRPr lang="de-DE" alt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C93847E2-B5B3-4B9E-A391-8BCD4B4F5CA0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88395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71EC3-1158-4760-BFF2-38C4F9E56B93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84425" y="720725"/>
            <a:ext cx="254635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CE8FD-A778-4AC8-948E-984628D1D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17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CE8FD-A778-4AC8-948E-984628D1DA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89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41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076" y="29962476"/>
            <a:ext cx="18165763" cy="35369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076" y="3824290"/>
            <a:ext cx="18165763" cy="25682574"/>
          </a:xfrm>
        </p:spPr>
        <p:txBody>
          <a:bodyPr/>
          <a:lstStyle>
            <a:lvl1pPr marL="0" indent="0">
              <a:buNone/>
              <a:defRPr sz="3300"/>
            </a:lvl1pPr>
            <a:lvl2pPr marL="457127" indent="0">
              <a:buNone/>
              <a:defRPr sz="2800"/>
            </a:lvl2pPr>
            <a:lvl3pPr marL="914253" indent="0">
              <a:buNone/>
              <a:defRPr sz="2400"/>
            </a:lvl3pPr>
            <a:lvl4pPr marL="1371380" indent="0">
              <a:buNone/>
              <a:defRPr sz="2000"/>
            </a:lvl4pPr>
            <a:lvl5pPr marL="1828507" indent="0">
              <a:buNone/>
              <a:defRPr sz="2000"/>
            </a:lvl5pPr>
            <a:lvl6pPr marL="2285632" indent="0">
              <a:buNone/>
              <a:defRPr sz="2000"/>
            </a:lvl6pPr>
            <a:lvl7pPr marL="2742759" indent="0">
              <a:buNone/>
              <a:defRPr sz="2000"/>
            </a:lvl7pPr>
            <a:lvl8pPr marL="3199886" indent="0">
              <a:buNone/>
              <a:defRPr sz="2000"/>
            </a:lvl8pPr>
            <a:lvl9pPr marL="3657012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076" y="33499425"/>
            <a:ext cx="18165763" cy="5024438"/>
          </a:xfrm>
        </p:spPr>
        <p:txBody>
          <a:bodyPr/>
          <a:lstStyle>
            <a:lvl1pPr marL="0" indent="0">
              <a:buNone/>
              <a:defRPr sz="1400"/>
            </a:lvl1pPr>
            <a:lvl2pPr marL="457127" indent="0">
              <a:buNone/>
              <a:defRPr sz="1100"/>
            </a:lvl2pPr>
            <a:lvl3pPr marL="914253" indent="0">
              <a:buNone/>
              <a:defRPr sz="1000"/>
            </a:lvl3pPr>
            <a:lvl4pPr marL="1371380" indent="0">
              <a:buNone/>
              <a:defRPr sz="800"/>
            </a:lvl4pPr>
            <a:lvl5pPr marL="1828507" indent="0">
              <a:buNone/>
              <a:defRPr sz="800"/>
            </a:lvl5pPr>
            <a:lvl6pPr marL="2285632" indent="0">
              <a:buNone/>
              <a:defRPr sz="800"/>
            </a:lvl6pPr>
            <a:lvl7pPr marL="2742759" indent="0">
              <a:buNone/>
              <a:defRPr sz="800"/>
            </a:lvl7pPr>
            <a:lvl8pPr marL="3199886" indent="0">
              <a:buNone/>
              <a:defRPr sz="800"/>
            </a:lvl8pPr>
            <a:lvl9pPr marL="365701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653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8867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50364" y="1714500"/>
            <a:ext cx="6810376" cy="365220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4476" y="1714500"/>
            <a:ext cx="20283488" cy="365220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152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126" y="13296901"/>
            <a:ext cx="25734963" cy="91757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9" y="24255413"/>
            <a:ext cx="21191536" cy="10939462"/>
          </a:xfrm>
        </p:spPr>
        <p:txBody>
          <a:bodyPr/>
          <a:lstStyle>
            <a:lvl1pPr marL="0" indent="0" algn="ctr">
              <a:buNone/>
              <a:defRPr/>
            </a:lvl1pPr>
            <a:lvl2pPr marL="457127" indent="0" algn="ctr">
              <a:buNone/>
              <a:defRPr/>
            </a:lvl2pPr>
            <a:lvl3pPr marL="914253" indent="0" algn="ctr">
              <a:buNone/>
              <a:defRPr/>
            </a:lvl3pPr>
            <a:lvl4pPr marL="1371380" indent="0" algn="ctr">
              <a:buNone/>
              <a:defRPr/>
            </a:lvl4pPr>
            <a:lvl5pPr marL="1828507" indent="0" algn="ctr">
              <a:buNone/>
              <a:defRPr/>
            </a:lvl5pPr>
            <a:lvl6pPr marL="2285632" indent="0" algn="ctr">
              <a:buNone/>
              <a:defRPr/>
            </a:lvl6pPr>
            <a:lvl7pPr marL="2742759" indent="0" algn="ctr">
              <a:buNone/>
              <a:defRPr/>
            </a:lvl7pPr>
            <a:lvl8pPr marL="3199886" indent="0" algn="ctr">
              <a:buNone/>
              <a:defRPr/>
            </a:lvl8pPr>
            <a:lvl9pPr marL="365701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6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148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77" y="27505025"/>
            <a:ext cx="25734963" cy="8501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777" y="18141951"/>
            <a:ext cx="25734963" cy="93630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27" indent="0">
              <a:buNone/>
              <a:defRPr sz="1800"/>
            </a:lvl2pPr>
            <a:lvl3pPr marL="914253" indent="0">
              <a:buNone/>
              <a:defRPr sz="1600"/>
            </a:lvl3pPr>
            <a:lvl4pPr marL="1371380" indent="0">
              <a:buNone/>
              <a:defRPr sz="1400"/>
            </a:lvl4pPr>
            <a:lvl5pPr marL="1828507" indent="0">
              <a:buNone/>
              <a:defRPr sz="1400"/>
            </a:lvl5pPr>
            <a:lvl6pPr marL="2285632" indent="0">
              <a:buNone/>
              <a:defRPr sz="1400"/>
            </a:lvl6pPr>
            <a:lvl7pPr marL="2742759" indent="0">
              <a:buNone/>
              <a:defRPr sz="1400"/>
            </a:lvl7pPr>
            <a:lvl8pPr marL="3199886" indent="0">
              <a:buNone/>
              <a:defRPr sz="1400"/>
            </a:lvl8pPr>
            <a:lvl9pPr marL="365701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67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4475" y="9986963"/>
            <a:ext cx="13546138" cy="2824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015" y="9986963"/>
            <a:ext cx="13547725" cy="2824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041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476" y="9580564"/>
            <a:ext cx="13376275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3" indent="0">
              <a:buNone/>
              <a:defRPr sz="1800" b="1"/>
            </a:lvl3pPr>
            <a:lvl4pPr marL="1371380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2" indent="0">
              <a:buNone/>
              <a:defRPr sz="1600" b="1"/>
            </a:lvl6pPr>
            <a:lvl7pPr marL="2742759" indent="0">
              <a:buNone/>
              <a:defRPr sz="1600" b="1"/>
            </a:lvl7pPr>
            <a:lvl8pPr marL="3199886" indent="0">
              <a:buNone/>
              <a:defRPr sz="1600" b="1"/>
            </a:lvl8pPr>
            <a:lvl9pPr marL="365701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476" y="13574713"/>
            <a:ext cx="13376275" cy="246618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701" y="9580564"/>
            <a:ext cx="13381037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3" indent="0">
              <a:buNone/>
              <a:defRPr sz="1800" b="1"/>
            </a:lvl3pPr>
            <a:lvl4pPr marL="1371380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2" indent="0">
              <a:buNone/>
              <a:defRPr sz="1600" b="1"/>
            </a:lvl6pPr>
            <a:lvl7pPr marL="2742759" indent="0">
              <a:buNone/>
              <a:defRPr sz="1600" b="1"/>
            </a:lvl7pPr>
            <a:lvl8pPr marL="3199886" indent="0">
              <a:buNone/>
              <a:defRPr sz="1600" b="1"/>
            </a:lvl8pPr>
            <a:lvl9pPr marL="365701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701" y="13574713"/>
            <a:ext cx="13381037" cy="246618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400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05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965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6" y="1704976"/>
            <a:ext cx="9959974" cy="7251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400" y="1704976"/>
            <a:ext cx="16924338" cy="36531551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476" y="8956675"/>
            <a:ext cx="9959974" cy="29279851"/>
          </a:xfrm>
        </p:spPr>
        <p:txBody>
          <a:bodyPr/>
          <a:lstStyle>
            <a:lvl1pPr marL="0" indent="0">
              <a:buNone/>
              <a:defRPr sz="1400"/>
            </a:lvl1pPr>
            <a:lvl2pPr marL="457127" indent="0">
              <a:buNone/>
              <a:defRPr sz="1100"/>
            </a:lvl2pPr>
            <a:lvl3pPr marL="914253" indent="0">
              <a:buNone/>
              <a:defRPr sz="1000"/>
            </a:lvl3pPr>
            <a:lvl4pPr marL="1371380" indent="0">
              <a:buNone/>
              <a:defRPr sz="800"/>
            </a:lvl4pPr>
            <a:lvl5pPr marL="1828507" indent="0">
              <a:buNone/>
              <a:defRPr sz="800"/>
            </a:lvl5pPr>
            <a:lvl6pPr marL="2285632" indent="0">
              <a:buNone/>
              <a:defRPr sz="800"/>
            </a:lvl6pPr>
            <a:lvl7pPr marL="2742759" indent="0">
              <a:buNone/>
              <a:defRPr sz="800"/>
            </a:lvl7pPr>
            <a:lvl8pPr marL="3199886" indent="0">
              <a:buNone/>
              <a:defRPr sz="800"/>
            </a:lvl8pPr>
            <a:lvl9pPr marL="365701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56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1514476" y="1714500"/>
            <a:ext cx="27246263" cy="713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514476" y="9986963"/>
            <a:ext cx="27246263" cy="282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Mastertextformat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ctr" defTabSz="2087227" rtl="0" eaLnBrk="0" fontAlgn="base" hangingPunct="0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Geneva" pitchFamily="50" charset="-128"/>
          <a:cs typeface="+mj-cs"/>
        </a:defRPr>
      </a:lvl1pPr>
      <a:lvl2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2pPr>
      <a:lvl3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3pPr>
      <a:lvl4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4pPr>
      <a:lvl5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5pPr>
      <a:lvl6pPr marL="45712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6pPr>
      <a:lvl7pPr marL="914253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7pPr>
      <a:lvl8pPr marL="1371380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8pPr>
      <a:lvl9pPr marL="182850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9pPr>
    </p:titleStyle>
    <p:bodyStyle>
      <a:lvl1pPr marL="1565024" indent="-1565024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600" kern="1200">
          <a:solidFill>
            <a:schemeClr val="tx1"/>
          </a:solidFill>
          <a:latin typeface="+mn-lt"/>
          <a:ea typeface="Geneva" pitchFamily="50" charset="-128"/>
          <a:cs typeface="+mn-cs"/>
        </a:defRPr>
      </a:lvl1pPr>
      <a:lvl2pPr marL="3391943" indent="-1304715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700" kern="1200">
          <a:solidFill>
            <a:schemeClr val="tx1"/>
          </a:solidFill>
          <a:latin typeface="+mn-lt"/>
          <a:ea typeface="Geneva" pitchFamily="50" charset="-128"/>
          <a:cs typeface="+mn-cs"/>
        </a:defRPr>
      </a:lvl2pPr>
      <a:lvl3pPr marL="5218862" indent="-1044407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000" kern="1200">
          <a:solidFill>
            <a:schemeClr val="tx1"/>
          </a:solidFill>
          <a:latin typeface="+mn-lt"/>
          <a:ea typeface="Geneva" pitchFamily="50" charset="-128"/>
          <a:cs typeface="+mn-cs"/>
        </a:defRPr>
      </a:lvl3pPr>
      <a:lvl4pPr marL="7306089" indent="-1042820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100" kern="1200">
          <a:solidFill>
            <a:schemeClr val="tx1"/>
          </a:solidFill>
          <a:latin typeface="+mn-lt"/>
          <a:ea typeface="Geneva" pitchFamily="50" charset="-128"/>
          <a:cs typeface="+mn-cs"/>
        </a:defRPr>
      </a:lvl4pPr>
      <a:lvl5pPr marL="9386967" indent="-1036471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100" kern="1200">
          <a:solidFill>
            <a:schemeClr val="tx1"/>
          </a:solidFill>
          <a:latin typeface="+mn-lt"/>
          <a:ea typeface="Geneva" pitchFamily="50" charset="-128"/>
          <a:cs typeface="+mn-cs"/>
        </a:defRPr>
      </a:lvl5pPr>
      <a:lvl6pPr marL="11481224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68720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6216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3709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496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4991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2485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49981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7476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4972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2468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99962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1514476" y="1714500"/>
            <a:ext cx="27246263" cy="713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514476" y="9986963"/>
            <a:ext cx="27246263" cy="282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Mastertextformat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+mj-lt"/>
          <a:ea typeface="+mj-ea"/>
          <a:cs typeface="+mj-cs"/>
        </a:defRPr>
      </a:lvl1pPr>
      <a:lvl2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2pPr>
      <a:lvl3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3pPr>
      <a:lvl4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4pPr>
      <a:lvl5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5pPr>
      <a:lvl6pPr marL="45712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6pPr>
      <a:lvl7pPr marL="914253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7pPr>
      <a:lvl8pPr marL="1371380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8pPr>
      <a:lvl9pPr marL="182850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9pPr>
    </p:titleStyle>
    <p:bodyStyle>
      <a:lvl1pPr marL="1565024" indent="-1565024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600">
          <a:solidFill>
            <a:schemeClr val="tx1"/>
          </a:solidFill>
          <a:latin typeface="+mn-lt"/>
          <a:ea typeface="+mn-ea"/>
          <a:cs typeface="+mn-cs"/>
        </a:defRPr>
      </a:lvl1pPr>
      <a:lvl2pPr marL="3391943" indent="-1304715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700">
          <a:solidFill>
            <a:schemeClr val="tx1"/>
          </a:solidFill>
          <a:latin typeface="+mn-lt"/>
          <a:ea typeface="+mn-ea"/>
        </a:defRPr>
      </a:lvl2pPr>
      <a:lvl3pPr marL="5218862" indent="-1044407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000">
          <a:solidFill>
            <a:schemeClr val="tx1"/>
          </a:solidFill>
          <a:latin typeface="+mn-lt"/>
          <a:ea typeface="+mn-ea"/>
        </a:defRPr>
      </a:lvl3pPr>
      <a:lvl4pPr marL="7306089" indent="-1042820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100">
          <a:solidFill>
            <a:schemeClr val="tx1"/>
          </a:solidFill>
          <a:latin typeface="+mn-lt"/>
          <a:ea typeface="+mn-ea"/>
        </a:defRPr>
      </a:lvl4pPr>
      <a:lvl5pPr marL="9386967" indent="-1036471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100">
          <a:solidFill>
            <a:schemeClr val="tx1"/>
          </a:solidFill>
          <a:latin typeface="+mn-lt"/>
          <a:ea typeface="+mn-ea"/>
        </a:defRPr>
      </a:lvl5pPr>
      <a:lvl6pPr marL="9844094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6pPr>
      <a:lvl7pPr marL="10301219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7pPr>
      <a:lvl8pPr marL="10758346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8pPr>
      <a:lvl9pPr marL="11215473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3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0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7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2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9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6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2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platzhalter 3"/>
          <p:cNvSpPr>
            <a:spLocks/>
          </p:cNvSpPr>
          <p:nvPr/>
        </p:nvSpPr>
        <p:spPr bwMode="auto">
          <a:xfrm>
            <a:off x="15406442" y="11589729"/>
            <a:ext cx="13441750" cy="1577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spcBef>
                <a:spcPts val="1800"/>
              </a:spcBef>
              <a:buClr>
                <a:srgbClr val="C00000"/>
              </a:buClr>
              <a:buNone/>
              <a:defRPr/>
            </a:pPr>
            <a:r>
              <a:rPr lang="en-US" altLang="en-US" sz="4800" b="1" dirty="0">
                <a:latin typeface="Arial" charset="0"/>
                <a:cs typeface="Arial" charset="0"/>
              </a:rPr>
              <a:t>Training procedure</a:t>
            </a:r>
          </a:p>
          <a:p>
            <a:pPr marL="685800" indent="-68580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600" dirty="0">
                <a:latin typeface="Arial" charset="0"/>
                <a:cs typeface="Arial" charset="0"/>
              </a:rPr>
              <a:t>Training set</a:t>
            </a:r>
          </a:p>
          <a:p>
            <a:pPr marL="685800" indent="-68580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600" dirty="0">
                <a:latin typeface="Arial" charset="0"/>
                <a:cs typeface="Arial" charset="0"/>
              </a:rPr>
              <a:t>DAgger frame collection</a:t>
            </a:r>
          </a:p>
          <a:p>
            <a:pPr marL="685800" indent="-68580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600" dirty="0">
                <a:latin typeface="Arial" charset="0"/>
                <a:cs typeface="Arial" charset="0"/>
              </a:rPr>
              <a:t>DAgger training</a:t>
            </a:r>
          </a:p>
          <a:p>
            <a:pPr marL="685800" indent="-68580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600" dirty="0">
                <a:latin typeface="Arial" charset="0"/>
                <a:cs typeface="Arial" charset="0"/>
              </a:rPr>
              <a:t>Simulation in CARLA</a:t>
            </a:r>
          </a:p>
          <a:p>
            <a:pPr marL="685800" indent="-68580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600" dirty="0">
                <a:latin typeface="Arial" charset="0"/>
                <a:cs typeface="Arial" charset="0"/>
              </a:rPr>
              <a:t>Validation set</a:t>
            </a:r>
          </a:p>
          <a:p>
            <a:pPr eaLnBrk="1" hangingPunct="1">
              <a:spcBef>
                <a:spcPts val="1800"/>
              </a:spcBef>
              <a:buClr>
                <a:srgbClr val="C00000"/>
              </a:buClr>
              <a:buNone/>
              <a:defRPr/>
            </a:pPr>
            <a:r>
              <a:rPr lang="en-US" altLang="en-US" sz="4600" b="1" dirty="0">
                <a:latin typeface="Arial" charset="0"/>
                <a:cs typeface="Arial" charset="0"/>
              </a:rPr>
              <a:t>Training Parameters</a:t>
            </a:r>
          </a:p>
          <a:p>
            <a:pPr marL="457200" indent="-45720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500" dirty="0">
                <a:latin typeface="Arial" charset="0"/>
                <a:cs typeface="Arial" charset="0"/>
              </a:rPr>
              <a:t>Learning rate: 5e-4</a:t>
            </a:r>
          </a:p>
          <a:p>
            <a:pPr marL="457200" indent="-45720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500" dirty="0">
                <a:latin typeface="Arial" charset="0"/>
                <a:cs typeface="Arial" charset="0"/>
              </a:rPr>
              <a:t>Batch size: 32</a:t>
            </a:r>
          </a:p>
          <a:p>
            <a:pPr marL="457200" indent="-45720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500" dirty="0">
                <a:latin typeface="Arial" charset="0"/>
                <a:cs typeface="Arial" charset="0"/>
              </a:rPr>
              <a:t>Epochs: 30</a:t>
            </a:r>
          </a:p>
          <a:p>
            <a:pPr marL="457200" indent="-45720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500" dirty="0">
                <a:latin typeface="Arial" charset="0"/>
                <a:cs typeface="Arial" charset="0"/>
              </a:rPr>
              <a:t>DAgger frames: 1600/epoch</a:t>
            </a:r>
          </a:p>
          <a:p>
            <a:pPr marL="457200" indent="-45720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500" dirty="0">
                <a:latin typeface="Arial" charset="0"/>
                <a:cs typeface="Arial" charset="0"/>
              </a:rPr>
              <a:t>History: 3</a:t>
            </a:r>
          </a:p>
          <a:p>
            <a:pPr marL="457200" indent="-45720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500" dirty="0">
                <a:latin typeface="Arial" charset="0"/>
                <a:cs typeface="Arial" charset="0"/>
              </a:rPr>
              <a:t>Simulation: 10 episodes, 600 frames</a:t>
            </a:r>
          </a:p>
          <a:p>
            <a:pPr marL="457200" indent="-45720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500" dirty="0">
                <a:latin typeface="Arial" charset="0"/>
                <a:cs typeface="Arial" charset="0"/>
              </a:rPr>
              <a:t>Transforms: color jitter, resize(256), normalization</a:t>
            </a:r>
          </a:p>
          <a:p>
            <a:pPr eaLnBrk="1" hangingPunct="1">
              <a:spcBef>
                <a:spcPts val="1800"/>
              </a:spcBef>
              <a:buClr>
                <a:srgbClr val="C00000"/>
              </a:buClr>
              <a:buNone/>
              <a:defRPr/>
            </a:pPr>
            <a:r>
              <a:rPr lang="en-US" altLang="en-US" sz="4600" b="1" dirty="0">
                <a:latin typeface="Arial" charset="0"/>
                <a:cs typeface="Arial" charset="0"/>
              </a:rPr>
              <a:t>Customizations</a:t>
            </a:r>
            <a:endParaRPr lang="en-US" altLang="en-US" sz="4600" dirty="0">
              <a:latin typeface="Arial" charset="0"/>
              <a:cs typeface="Arial" charset="0"/>
            </a:endParaRPr>
          </a:p>
          <a:p>
            <a:pPr marL="514350" indent="-51435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500" dirty="0">
                <a:latin typeface="Arial" charset="0"/>
                <a:cs typeface="Arial" charset="0"/>
              </a:rPr>
              <a:t>Input layer changed to accommodate history</a:t>
            </a:r>
          </a:p>
          <a:p>
            <a:pPr marL="514350" indent="-51435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500" dirty="0">
                <a:latin typeface="Arial" charset="0"/>
                <a:cs typeface="Arial" charset="0"/>
              </a:rPr>
              <a:t>Output layer replaced with two separate FC layers</a:t>
            </a:r>
          </a:p>
          <a:p>
            <a:pPr marL="514350" indent="-51435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500" dirty="0">
                <a:latin typeface="Arial" charset="0"/>
                <a:cs typeface="Arial" charset="0"/>
              </a:rPr>
              <a:t>Classification layer fed to cross entropy loss</a:t>
            </a:r>
          </a:p>
          <a:p>
            <a:pPr marL="457200" indent="-45720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500" dirty="0">
                <a:latin typeface="Arial" charset="0"/>
                <a:cs typeface="Arial" charset="0"/>
              </a:rPr>
              <a:t>Regression layer passed through tanh activation</a:t>
            </a:r>
          </a:p>
          <a:p>
            <a:pPr marL="457200" indent="-45720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endParaRPr lang="en-US" altLang="en-US" sz="3500" dirty="0">
              <a:latin typeface="Arial" charset="0"/>
              <a:cs typeface="Arial" charset="0"/>
            </a:endParaRPr>
          </a:p>
        </p:txBody>
      </p:sp>
      <p:sp>
        <p:nvSpPr>
          <p:cNvPr id="3076" name="Titel 1"/>
          <p:cNvSpPr>
            <a:spLocks noGrp="1"/>
          </p:cNvSpPr>
          <p:nvPr>
            <p:ph type="ctrTitle" idx="4294967295"/>
          </p:nvPr>
        </p:nvSpPr>
        <p:spPr>
          <a:xfrm>
            <a:off x="1234996" y="932016"/>
            <a:ext cx="27738388" cy="3352800"/>
          </a:xfrm>
        </p:spPr>
        <p:txBody>
          <a:bodyPr lIns="0" tIns="0" rIns="0" bIns="0" anchor="t"/>
          <a:lstStyle/>
          <a:p>
            <a:pPr eaLnBrk="1" hangingPunct="1">
              <a:spcBef>
                <a:spcPts val="2400"/>
              </a:spcBef>
            </a:pPr>
            <a:r>
              <a:rPr lang="en-US" altLang="en-US" sz="6600" b="1" dirty="0">
                <a:latin typeface="Arial" charset="0"/>
                <a:cs typeface="Times New Roman" pitchFamily="18" charset="0"/>
              </a:rPr>
              <a:t>  Imitation Agent for CARLA Simulator</a:t>
            </a:r>
            <a:br>
              <a:rPr lang="en-US" altLang="en-US" sz="7500" b="1" dirty="0">
                <a:latin typeface="Arial" charset="0"/>
                <a:cs typeface="Times New Roman" pitchFamily="18" charset="0"/>
              </a:rPr>
            </a:br>
            <a:br>
              <a:rPr lang="en-US" altLang="en-US" sz="2700" b="1" dirty="0">
                <a:latin typeface="Arial" charset="0"/>
                <a:cs typeface="Times New Roman" pitchFamily="18" charset="0"/>
              </a:rPr>
            </a:br>
            <a:r>
              <a:rPr lang="en-US" altLang="en-US" sz="4600" b="1" dirty="0">
                <a:latin typeface="Arial" charset="0"/>
                <a:cs typeface="Times New Roman" pitchFamily="18" charset="0"/>
              </a:rPr>
              <a:t>M. Hosein Bahadorani</a:t>
            </a:r>
            <a:endParaRPr lang="en-US" altLang="en-US" sz="4600" b="1" dirty="0">
              <a:solidFill>
                <a:srgbClr val="0030C8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464" name="Textplatzhalter 3"/>
          <p:cNvSpPr>
            <a:spLocks/>
          </p:cNvSpPr>
          <p:nvPr/>
        </p:nvSpPr>
        <p:spPr bwMode="auto">
          <a:xfrm>
            <a:off x="4086330" y="5156566"/>
            <a:ext cx="16504786" cy="509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4600" b="1" dirty="0">
                <a:latin typeface="Arial" charset="0"/>
                <a:cs typeface="Arial" charset="0"/>
              </a:rPr>
              <a:t>Project Goals</a:t>
            </a:r>
          </a:p>
          <a:p>
            <a:pPr marL="457200" indent="-45720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500" dirty="0">
                <a:latin typeface="Arial" charset="0"/>
                <a:cs typeface="Arial" charset="0"/>
              </a:rPr>
              <a:t>Heading correction in straights</a:t>
            </a:r>
          </a:p>
          <a:p>
            <a:pPr marL="457200" indent="-45720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500" dirty="0">
                <a:latin typeface="Arial" charset="0"/>
                <a:cs typeface="Arial" charset="0"/>
              </a:rPr>
              <a:t>Steering in junctions and curved streets</a:t>
            </a:r>
          </a:p>
          <a:p>
            <a:pPr marL="457200" indent="-45720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500" dirty="0">
                <a:latin typeface="Arial" charset="0"/>
                <a:cs typeface="Arial" charset="0"/>
              </a:rPr>
              <a:t>Collision avoidance in complex dynamic </a:t>
            </a:r>
            <a:br>
              <a:rPr lang="en-US" altLang="en-US" sz="3500" dirty="0">
                <a:latin typeface="Arial" charset="0"/>
                <a:cs typeface="Arial" charset="0"/>
              </a:rPr>
            </a:br>
            <a:r>
              <a:rPr lang="en-US" altLang="en-US" sz="3500" dirty="0">
                <a:latin typeface="Arial" charset="0"/>
                <a:cs typeface="Arial" charset="0"/>
              </a:rPr>
              <a:t>environment with other cars and pedestrians</a:t>
            </a:r>
          </a:p>
          <a:p>
            <a:pPr marL="457200" indent="-45720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500" dirty="0">
                <a:latin typeface="Arial" charset="0"/>
                <a:cs typeface="Arial" charset="0"/>
              </a:rPr>
              <a:t>Correct behavior w.r.t traffic lights</a:t>
            </a:r>
          </a:p>
          <a:p>
            <a:pPr marL="457200" indent="-45720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endParaRPr lang="en-US" altLang="en-US" sz="3500" dirty="0"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platzhalter 3"/>
              <p:cNvSpPr>
                <a:spLocks/>
              </p:cNvSpPr>
              <p:nvPr/>
            </p:nvSpPr>
            <p:spPr bwMode="auto">
              <a:xfrm>
                <a:off x="1388617" y="11589730"/>
                <a:ext cx="13403344" cy="15578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14600">
                    <a:solidFill>
                      <a:schemeClr val="tx1"/>
                    </a:solidFill>
                    <a:latin typeface="Calibri" pitchFamily="34" charset="0"/>
                    <a:ea typeface="Geneva" pitchFamily="50" charset="-128"/>
                  </a:defRPr>
                </a:lvl1pPr>
                <a:lvl2pPr marL="37872988" indent="-37415788" eaLnBrk="0" hangingPunct="0">
                  <a:spcBef>
                    <a:spcPct val="20000"/>
                  </a:spcBef>
                  <a:buFont typeface="Arial" charset="0"/>
                  <a:buChar char="–"/>
                  <a:defRPr sz="12800">
                    <a:solidFill>
                      <a:schemeClr val="tx1"/>
                    </a:solidFill>
                    <a:latin typeface="Calibri" pitchFamily="34" charset="0"/>
                    <a:ea typeface="Geneva" pitchFamily="50" charset="-128"/>
                  </a:defRPr>
                </a:lvl2pPr>
                <a:lvl3pPr marL="5219700" indent="-1044575" eaLnBrk="0" hangingPunct="0">
                  <a:spcBef>
                    <a:spcPct val="20000"/>
                  </a:spcBef>
                  <a:buFont typeface="Arial" charset="0"/>
                  <a:buChar char="•"/>
                  <a:defRPr sz="11000">
                    <a:solidFill>
                      <a:schemeClr val="tx1"/>
                    </a:solidFill>
                    <a:latin typeface="Calibri" pitchFamily="34" charset="0"/>
                    <a:ea typeface="Geneva" pitchFamily="50" charset="-128"/>
                  </a:defRPr>
                </a:lvl3pPr>
                <a:lvl4pPr marL="7307263" indent="-1042988" eaLnBrk="0" hangingPunct="0">
                  <a:spcBef>
                    <a:spcPct val="20000"/>
                  </a:spcBef>
                  <a:buFont typeface="Arial" charset="0"/>
                  <a:buChar char="–"/>
                  <a:defRPr sz="9100">
                    <a:solidFill>
                      <a:schemeClr val="tx1"/>
                    </a:solidFill>
                    <a:latin typeface="Calibri" pitchFamily="34" charset="0"/>
                    <a:ea typeface="Geneva" pitchFamily="50" charset="-128"/>
                  </a:defRPr>
                </a:lvl4pPr>
                <a:lvl5pPr marL="9388475" indent="-1036638" eaLnBrk="0" hangingPunct="0">
                  <a:spcBef>
                    <a:spcPct val="20000"/>
                  </a:spcBef>
                  <a:buFont typeface="Arial" charset="0"/>
                  <a:buChar char="»"/>
                  <a:defRPr sz="9100">
                    <a:solidFill>
                      <a:schemeClr val="tx1"/>
                    </a:solidFill>
                    <a:latin typeface="Calibri" pitchFamily="34" charset="0"/>
                    <a:ea typeface="Geneva" pitchFamily="50" charset="-128"/>
                  </a:defRPr>
                </a:lvl5pPr>
                <a:lvl6pPr marL="9845675" indent="-1036638" defTabSz="20875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9100">
                    <a:solidFill>
                      <a:schemeClr val="tx1"/>
                    </a:solidFill>
                    <a:latin typeface="Calibri" pitchFamily="34" charset="0"/>
                    <a:ea typeface="Geneva" pitchFamily="50" charset="-128"/>
                  </a:defRPr>
                </a:lvl6pPr>
                <a:lvl7pPr marL="10302875" indent="-1036638" defTabSz="20875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9100">
                    <a:solidFill>
                      <a:schemeClr val="tx1"/>
                    </a:solidFill>
                    <a:latin typeface="Calibri" pitchFamily="34" charset="0"/>
                    <a:ea typeface="Geneva" pitchFamily="50" charset="-128"/>
                  </a:defRPr>
                </a:lvl7pPr>
                <a:lvl8pPr marL="10760075" indent="-1036638" defTabSz="20875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9100">
                    <a:solidFill>
                      <a:schemeClr val="tx1"/>
                    </a:solidFill>
                    <a:latin typeface="Calibri" pitchFamily="34" charset="0"/>
                    <a:ea typeface="Geneva" pitchFamily="50" charset="-128"/>
                  </a:defRPr>
                </a:lvl8pPr>
                <a:lvl9pPr marL="11217275" indent="-1036638" defTabSz="20875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9100">
                    <a:solidFill>
                      <a:schemeClr val="tx1"/>
                    </a:solidFill>
                    <a:latin typeface="Calibri" pitchFamily="34" charset="0"/>
                    <a:ea typeface="Geneva" pitchFamily="50" charset="-128"/>
                  </a:defRPr>
                </a:lvl9pPr>
              </a:lstStyle>
              <a:p>
                <a:pPr eaLnBrk="1" hangingPunct="1">
                  <a:spcBef>
                    <a:spcPts val="1800"/>
                  </a:spcBef>
                  <a:buFont typeface="Arial" charset="0"/>
                  <a:buNone/>
                  <a:defRPr/>
                </a:pPr>
                <a:r>
                  <a:rPr lang="en-US" altLang="en-US" sz="4600" b="1" dirty="0">
                    <a:latin typeface="Arial" charset="0"/>
                    <a:cs typeface="Arial" charset="0"/>
                  </a:rPr>
                  <a:t>Dataset</a:t>
                </a:r>
              </a:p>
              <a:p>
                <a:pPr marL="457200" indent="-457200" eaLnBrk="1" hangingPunct="1">
                  <a:spcBef>
                    <a:spcPts val="18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3500" dirty="0">
                    <a:latin typeface="Arial" charset="0"/>
                    <a:cs typeface="Arial" charset="0"/>
                  </a:rPr>
                  <a:t>110 episodes, each ~700 RGB frames</a:t>
                </a:r>
              </a:p>
              <a:p>
                <a:pPr marL="457200" indent="-457200" eaLnBrk="1" hangingPunct="1">
                  <a:spcBef>
                    <a:spcPts val="18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3500" dirty="0">
                    <a:latin typeface="Arial" panose="020B0604020202020204" pitchFamily="34" charset="0"/>
                    <a:cs typeface="Arial" panose="020B0604020202020204" pitchFamily="34" charset="0"/>
                  </a:rPr>
                  <a:t>120</a:t>
                </a:r>
                <a:r>
                  <a:rPr lang="en-US" sz="3500" dirty="0">
                    <a:latin typeface="Arial" panose="020B0604020202020204" pitchFamily="34" charset="0"/>
                    <a:cs typeface="Arial" panose="020B0604020202020204" pitchFamily="34" charset="0"/>
                  </a:rPr>
                  <a:t>°FOV</a:t>
                </a:r>
                <a:r>
                  <a:rPr lang="en-US" altLang="en-US" sz="3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3500" dirty="0">
                    <a:latin typeface="Arial" charset="0"/>
                    <a:cs typeface="Arial" charset="0"/>
                  </a:rPr>
                  <a:t>512x512 RGB frames</a:t>
                </a:r>
              </a:p>
              <a:p>
                <a:pPr marL="457200" indent="-457200" eaLnBrk="1" hangingPunct="1">
                  <a:spcBef>
                    <a:spcPts val="18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3500" dirty="0">
                    <a:latin typeface="Arial" charset="0"/>
                    <a:cs typeface="Arial" charset="0"/>
                  </a:rPr>
                  <a:t>Internal ‘autopilot’ used as the expert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ts val="1800"/>
                  </a:spcBef>
                  <a:buClr>
                    <a:srgbClr val="C00000"/>
                  </a:buClr>
                  <a:buNone/>
                  <a:defRPr/>
                </a:pPr>
                <a:r>
                  <a:rPr lang="en-US" altLang="en-US" sz="4600" b="1" dirty="0">
                    <a:latin typeface="Arial" charset="0"/>
                    <a:cs typeface="Arial" charset="0"/>
                  </a:rPr>
                  <a:t>Networks</a:t>
                </a:r>
              </a:p>
              <a:p>
                <a:pPr marL="571500" indent="-571500" eaLnBrk="1" hangingPunct="1">
                  <a:spcBef>
                    <a:spcPts val="18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3500" dirty="0">
                    <a:latin typeface="Arial" charset="0"/>
                    <a:cs typeface="Arial" charset="0"/>
                  </a:rPr>
                  <a:t>Initial : ResNet18 with 9 classes: </a:t>
                </a:r>
                <a:br>
                  <a:rPr lang="en-US" altLang="en-US" sz="3500" dirty="0">
                    <a:latin typeface="Arial" charset="0"/>
                    <a:cs typeface="Arial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en-US" sz="35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altLang="en-US" sz="35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𝑡h𝑟𝑜𝑡𝑡𝑙𝑒</m:t>
                        </m:r>
                        <m:r>
                          <a:rPr lang="en-US" altLang="en-US" sz="35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, </m:t>
                        </m:r>
                        <m:r>
                          <a:rPr lang="en-US" altLang="en-US" sz="35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𝑏𝑟𝑎𝑘𝑒</m:t>
                        </m:r>
                        <m:r>
                          <a:rPr lang="en-US" altLang="en-US" sz="35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, </m:t>
                        </m:r>
                        <m:r>
                          <a:rPr lang="en-US" altLang="en-US" sz="35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𝑛𝑜</m:t>
                        </m:r>
                        <m:r>
                          <a:rPr lang="en-US" altLang="en-US" sz="35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r>
                          <a:rPr lang="en-US" altLang="en-US" sz="3500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𝑜𝑝</m:t>
                        </m:r>
                      </m:e>
                    </m:d>
                    <m:r>
                      <a:rPr lang="en-US" altLang="en-US" sz="3500" b="0" i="1" dirty="0" smtClean="0">
                        <a:latin typeface="Cambria Math" panose="02040503050406030204" pitchFamily="18" charset="0"/>
                        <a:cs typeface="Arial" charset="0"/>
                      </a:rPr>
                      <m:t>×</m:t>
                    </m:r>
                    <m:r>
                      <a:rPr lang="en-US" altLang="en-US" sz="3500" i="1" dirty="0" smtClean="0">
                        <a:latin typeface="Cambria Math" panose="02040503050406030204" pitchFamily="18" charset="0"/>
                        <a:cs typeface="Arial" charset="0"/>
                      </a:rPr>
                      <m:t> [</m:t>
                    </m:r>
                    <m:r>
                      <a:rPr lang="en-US" altLang="en-US" sz="3500" i="1" dirty="0" smtClean="0">
                        <a:latin typeface="Cambria Math" panose="02040503050406030204" pitchFamily="18" charset="0"/>
                        <a:cs typeface="Arial" charset="0"/>
                      </a:rPr>
                      <m:t>𝑙𝑒𝑓𝑡</m:t>
                    </m:r>
                    <m:r>
                      <a:rPr lang="en-US" altLang="en-US" sz="3500" i="1" dirty="0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altLang="en-US" sz="3500" i="1" dirty="0" smtClean="0">
                        <a:latin typeface="Cambria Math" panose="02040503050406030204" pitchFamily="18" charset="0"/>
                        <a:cs typeface="Arial" charset="0"/>
                      </a:rPr>
                      <m:t>𝑟𝑖𝑔h𝑡</m:t>
                    </m:r>
                    <m:r>
                      <a:rPr lang="en-US" altLang="en-US" sz="3500" i="1" dirty="0" smtClean="0"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altLang="en-US" sz="3500" i="1" dirty="0" smtClean="0">
                        <a:latin typeface="Cambria Math" panose="02040503050406030204" pitchFamily="18" charset="0"/>
                        <a:cs typeface="Arial" charset="0"/>
                      </a:rPr>
                      <m:t>𝑠𝑡𝑟𝑎𝑖𝑔h𝑡</m:t>
                    </m:r>
                    <m:r>
                      <a:rPr lang="en-US" altLang="en-US" sz="3500" i="1" dirty="0" smtClean="0">
                        <a:latin typeface="Cambria Math" panose="02040503050406030204" pitchFamily="18" charset="0"/>
                        <a:cs typeface="Arial" charset="0"/>
                      </a:rPr>
                      <m:t>]</m:t>
                    </m:r>
                  </m:oMath>
                </a14:m>
                <a:endParaRPr lang="en-US" altLang="en-US" sz="3500" dirty="0">
                  <a:latin typeface="Arial" charset="0"/>
                  <a:cs typeface="Arial" charset="0"/>
                </a:endParaRPr>
              </a:p>
              <a:p>
                <a:pPr marL="571500" indent="-571500" eaLnBrk="1" hangingPunct="1">
                  <a:spcBef>
                    <a:spcPts val="18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3500" dirty="0">
                    <a:latin typeface="Arial" charset="0"/>
                    <a:cs typeface="Arial" charset="0"/>
                  </a:rPr>
                  <a:t>EfficientNet base network with same classes</a:t>
                </a:r>
              </a:p>
              <a:p>
                <a:pPr marL="571500" indent="-571500" eaLnBrk="1" hangingPunct="1">
                  <a:spcBef>
                    <a:spcPts val="18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3500" dirty="0">
                    <a:latin typeface="Arial" charset="0"/>
                    <a:cs typeface="Arial" charset="0"/>
                  </a:rPr>
                  <a:t>Modified EfficientNet with joint classification and regression</a:t>
                </a:r>
              </a:p>
              <a:p>
                <a:pPr eaLnBrk="1" hangingPunct="1">
                  <a:spcBef>
                    <a:spcPts val="1800"/>
                  </a:spcBef>
                  <a:buClr>
                    <a:srgbClr val="C00000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  <m:t>𝑡h𝑟𝑜𝑡𝑡𝑙𝑒</m:t>
                          </m:r>
                          <m: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  <m:t>, </m:t>
                          </m:r>
                          <m: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  <m:t>𝑏𝑟𝑎𝑘𝑒</m:t>
                          </m:r>
                          <m: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  <m:t>, </m:t>
                          </m:r>
                          <m: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  <m:t>𝑛𝑜</m:t>
                          </m:r>
                          <m: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  <m:t>−</m:t>
                          </m:r>
                          <m: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  <m:t>𝑜𝑝</m:t>
                          </m:r>
                        </m:e>
                      </m:d>
                      <m:r>
                        <a:rPr lang="en-US" altLang="en-US" sz="3500" b="0" i="1" smtClean="0">
                          <a:latin typeface="Cambria Math" panose="02040503050406030204" pitchFamily="18" charset="0"/>
                          <a:cs typeface="Arial" charset="0"/>
                        </a:rPr>
                        <m:t> </m:t>
                      </m:r>
                      <m:r>
                        <a:rPr lang="en-US" altLang="en-US" sz="3500" b="0" i="1" smtClean="0">
                          <a:latin typeface="Cambria Math" panose="02040503050406030204" pitchFamily="18" charset="0"/>
                          <a:cs typeface="Arial" charset="0"/>
                        </a:rPr>
                        <m:t>𝑎𝑛𝑑</m:t>
                      </m:r>
                      <m:r>
                        <a:rPr lang="en-US" altLang="en-US" sz="3500" b="0" i="1" smtClean="0">
                          <a:latin typeface="Cambria Math" panose="02040503050406030204" pitchFamily="18" charset="0"/>
                          <a:cs typeface="Arial" charset="0"/>
                        </a:rPr>
                        <m:t> [</m:t>
                      </m:r>
                      <m:r>
                        <a:rPr lang="en-US" altLang="en-US" sz="3500" b="0" i="1" smtClean="0">
                          <a:latin typeface="Cambria Math" panose="02040503050406030204" pitchFamily="18" charset="0"/>
                          <a:cs typeface="Arial" charset="0"/>
                        </a:rPr>
                        <m:t>𝑠𝑡𝑒𝑒𝑟𝑖𝑛𝑔</m:t>
                      </m:r>
                      <m:r>
                        <a:rPr lang="en-US" altLang="en-US" sz="3500" b="0" i="1" smtClean="0">
                          <a:latin typeface="Cambria Math" panose="02040503050406030204" pitchFamily="18" charset="0"/>
                          <a:cs typeface="Arial" charset="0"/>
                        </a:rPr>
                        <m:t> </m:t>
                      </m:r>
                      <m:r>
                        <a:rPr lang="en-US" altLang="en-US" sz="3500" b="0" i="1" smtClean="0">
                          <a:latin typeface="Cambria Math" panose="02040503050406030204" pitchFamily="18" charset="0"/>
                          <a:cs typeface="Arial" charset="0"/>
                        </a:rPr>
                        <m:t>𝑎𝑛𝑔𝑙𝑒</m:t>
                      </m:r>
                      <m:r>
                        <a:rPr lang="en-US" altLang="en-US" sz="3500" b="0" i="1" smtClean="0">
                          <a:latin typeface="Cambria Math" panose="02040503050406030204" pitchFamily="18" charset="0"/>
                          <a:cs typeface="Arial" charset="0"/>
                        </a:rPr>
                        <m:t>]</m:t>
                      </m:r>
                    </m:oMath>
                  </m:oMathPara>
                </a14:m>
                <a:endParaRPr lang="en-US" altLang="en-US" sz="3500" dirty="0">
                  <a:latin typeface="Arial" charset="0"/>
                  <a:cs typeface="Arial" charset="0"/>
                </a:endParaRPr>
              </a:p>
              <a:p>
                <a:pPr eaLnBrk="1" hangingPunct="1">
                  <a:spcBef>
                    <a:spcPts val="1800"/>
                  </a:spcBef>
                  <a:buClr>
                    <a:srgbClr val="C00000"/>
                  </a:buClr>
                  <a:buNone/>
                  <a:defRPr/>
                </a:pPr>
                <a:r>
                  <a:rPr lang="en-US" altLang="en-US" sz="4600" b="1" dirty="0">
                    <a:latin typeface="Arial" charset="0"/>
                    <a:cs typeface="Arial" charset="0"/>
                  </a:rPr>
                  <a:t>DAgger Algorithm</a:t>
                </a:r>
              </a:p>
              <a:p>
                <a:pPr marL="685800" indent="-685800" eaLnBrk="1" hangingPunct="1">
                  <a:spcBef>
                    <a:spcPts val="18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3500" dirty="0">
                    <a:latin typeface="Arial" charset="0"/>
                    <a:cs typeface="Arial" charset="0"/>
                  </a:rPr>
                  <a:t>Additional dataset recorded by the agent</a:t>
                </a:r>
              </a:p>
              <a:p>
                <a:pPr marL="685800" indent="-685800" eaLnBrk="1" hangingPunct="1">
                  <a:spcBef>
                    <a:spcPts val="18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3500" dirty="0">
                    <a:latin typeface="Arial" charset="0"/>
                    <a:cs typeface="Arial" charset="0"/>
                  </a:rPr>
                  <a:t>Labeled by the expert</a:t>
                </a:r>
              </a:p>
              <a:p>
                <a:pPr marL="685800" indent="-685800" eaLnBrk="1" hangingPunct="1">
                  <a:spcBef>
                    <a:spcPts val="18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3500" dirty="0">
                    <a:latin typeface="Arial" charset="0"/>
                    <a:cs typeface="Arial" charset="0"/>
                  </a:rPr>
                  <a:t>New frames appended each epoch</a:t>
                </a:r>
              </a:p>
              <a:p>
                <a:pPr marL="685800" indent="-685800" eaLnBrk="1" hangingPunct="1">
                  <a:spcBef>
                    <a:spcPts val="18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3500" dirty="0">
                    <a:latin typeface="Arial" charset="0"/>
                    <a:cs typeface="Arial" charset="0"/>
                  </a:rPr>
                  <a:t>New episode after a crash or divergence</a:t>
                </a:r>
              </a:p>
              <a:p>
                <a:pPr eaLnBrk="1" hangingPunct="1">
                  <a:spcBef>
                    <a:spcPts val="1800"/>
                  </a:spcBef>
                  <a:buClr>
                    <a:srgbClr val="C00000"/>
                  </a:buClr>
                  <a:buNone/>
                  <a:defRPr/>
                </a:pPr>
                <a:r>
                  <a:rPr lang="en-US" altLang="en-US" sz="4600" b="1" dirty="0">
                    <a:latin typeface="Arial" charset="0"/>
                    <a:cs typeface="Arial" charset="0"/>
                  </a:rPr>
                  <a:t>Loss Functions</a:t>
                </a:r>
              </a:p>
              <a:p>
                <a:pPr marL="457200" indent="-457200" eaLnBrk="1" hangingPunct="1">
                  <a:spcBef>
                    <a:spcPts val="18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3500" dirty="0">
                    <a:latin typeface="Arial" charset="0"/>
                    <a:cs typeface="Arial" charset="0"/>
                  </a:rPr>
                  <a:t>Weighted cross entropy loss for classification</a:t>
                </a:r>
              </a:p>
              <a:p>
                <a:pPr marL="457200" indent="-457200" eaLnBrk="1" hangingPunct="1">
                  <a:spcBef>
                    <a:spcPts val="18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3500" dirty="0">
                    <a:latin typeface="Arial" charset="0"/>
                    <a:cs typeface="Arial" charset="0"/>
                  </a:rPr>
                  <a:t>L2 loss for regression</a:t>
                </a:r>
              </a:p>
              <a:p>
                <a:pPr marL="457200" indent="-457200" eaLnBrk="1" hangingPunct="1">
                  <a:spcBef>
                    <a:spcPts val="18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3500" dirty="0">
                    <a:latin typeface="Arial" charset="0"/>
                    <a:cs typeface="Arial" charset="0"/>
                  </a:rPr>
                  <a:t>Learned weights in joint loss function:</a:t>
                </a:r>
              </a:p>
              <a:p>
                <a:pPr eaLnBrk="1" hangingPunct="1">
                  <a:spcBef>
                    <a:spcPts val="1800"/>
                  </a:spcBef>
                  <a:buClr>
                    <a:srgbClr val="C00000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  <m:t>𝑗𝑜𝑖𝑛𝑡</m:t>
                          </m:r>
                        </m:sub>
                      </m:sSub>
                      <m:r>
                        <a:rPr lang="en-US" altLang="en-US" sz="3500" b="0" i="1" smtClean="0">
                          <a:latin typeface="Cambria Math" panose="02040503050406030204" pitchFamily="18" charset="0"/>
                          <a:cs typeface="Arial" charset="0"/>
                        </a:rPr>
                        <m:t>≔</m:t>
                      </m:r>
                      <m:sSub>
                        <m:sSubPr>
                          <m:ctrlP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  <m:t>𝑐𝑙𝑠</m:t>
                          </m:r>
                        </m:sub>
                      </m:sSub>
                      <m:r>
                        <a:rPr lang="en-US" altLang="en-US" sz="3500" b="0" i="1" smtClean="0">
                          <a:latin typeface="Cambria Math" panose="02040503050406030204" pitchFamily="18" charset="0"/>
                          <a:cs typeface="Arial" charset="0"/>
                        </a:rPr>
                        <m:t>⋅</m:t>
                      </m:r>
                      <m:func>
                        <m:funcPr>
                          <m:ctrlP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3500" b="0" i="0" smtClean="0">
                              <a:latin typeface="Cambria Math" panose="02040503050406030204" pitchFamily="18" charset="0"/>
                              <a:cs typeface="Arial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sz="3500" b="0" i="1" smtClean="0"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dPr>
                            <m:e>
                              <m:r>
                                <a:rPr lang="en-US" altLang="en-US" sz="3500" b="0" i="1" smtClean="0">
                                  <a:latin typeface="Cambria Math" panose="02040503050406030204" pitchFamily="18" charset="0"/>
                                  <a:cs typeface="Arial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3500" b="0" i="1" smtClean="0">
                                      <a:latin typeface="Cambria Math" panose="02040503050406030204" pitchFamily="18" charset="0"/>
                                      <a:cs typeface="Arial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en-US" sz="3500" b="0" i="1" smtClean="0">
                                          <a:latin typeface="Cambria Math" panose="02040503050406030204" pitchFamily="18" charset="0"/>
                                          <a:cs typeface="Arial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en-US" sz="3500" b="0" i="1" smtClean="0">
                                          <a:latin typeface="Cambria Math" panose="02040503050406030204" pitchFamily="18" charset="0"/>
                                          <a:cs typeface="Arial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en-US" sz="3500" b="0" i="1" smtClean="0">
                                      <a:latin typeface="Cambria Math" panose="02040503050406030204" pitchFamily="18" charset="0"/>
                                      <a:cs typeface="Arial" charset="0"/>
                                    </a:rPr>
                                    <m:t>𝑐𝑙𝑠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en-US" sz="3500" b="0" i="1" smtClean="0">
                          <a:latin typeface="Cambria Math" panose="02040503050406030204" pitchFamily="18" charset="0"/>
                          <a:cs typeface="Arial" charset="0"/>
                        </a:rPr>
                        <m:t>+</m:t>
                      </m:r>
                      <m:sSub>
                        <m:sSubPr>
                          <m:ctrlP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sz="3500" b="0" i="1" smtClean="0"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3500" b="0" i="1" smtClean="0">
                                  <a:latin typeface="Cambria Math" panose="02040503050406030204" pitchFamily="18" charset="0"/>
                                  <a:cs typeface="Arial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  <m:t>𝑐𝑙𝑠</m:t>
                          </m:r>
                        </m:sub>
                      </m:sSub>
                      <m:r>
                        <a:rPr lang="en-US" altLang="en-US" sz="3500" b="0" i="1" smtClean="0">
                          <a:latin typeface="Cambria Math" panose="02040503050406030204" pitchFamily="18" charset="0"/>
                          <a:cs typeface="Arial" charset="0"/>
                        </a:rPr>
                        <m:t>+</m:t>
                      </m:r>
                      <m:sSub>
                        <m:sSubPr>
                          <m:ctrlP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  <m:t>𝑟𝑒𝑔</m:t>
                          </m:r>
                        </m:sub>
                      </m:sSub>
                      <m:r>
                        <a:rPr lang="en-US" altLang="en-US" sz="3500" b="0" i="1" smtClean="0">
                          <a:latin typeface="Cambria Math" panose="02040503050406030204" pitchFamily="18" charset="0"/>
                          <a:cs typeface="Arial" charset="0"/>
                        </a:rPr>
                        <m:t>⋅</m:t>
                      </m:r>
                      <m:func>
                        <m:funcPr>
                          <m:ctrlP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3500" b="0" i="0" smtClean="0">
                              <a:latin typeface="Cambria Math" panose="02040503050406030204" pitchFamily="18" charset="0"/>
                              <a:cs typeface="Arial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sz="3500" b="0" i="1" smtClean="0"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dPr>
                            <m:e>
                              <m:r>
                                <a:rPr lang="en-US" altLang="en-US" sz="3500" b="0" i="1" smtClean="0">
                                  <a:latin typeface="Cambria Math" panose="02040503050406030204" pitchFamily="18" charset="0"/>
                                  <a:cs typeface="Arial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3500" b="0" i="1" smtClean="0">
                                      <a:latin typeface="Cambria Math" panose="02040503050406030204" pitchFamily="18" charset="0"/>
                                      <a:cs typeface="Arial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en-US" sz="3500" b="0" i="1" smtClean="0">
                                          <a:latin typeface="Cambria Math" panose="02040503050406030204" pitchFamily="18" charset="0"/>
                                          <a:cs typeface="Arial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en-US" sz="3500" b="0" i="1" smtClean="0">
                                          <a:latin typeface="Cambria Math" panose="02040503050406030204" pitchFamily="18" charset="0"/>
                                          <a:cs typeface="Arial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en-US" sz="3500" b="0" i="1" smtClean="0">
                                      <a:latin typeface="Cambria Math" panose="02040503050406030204" pitchFamily="18" charset="0"/>
                                      <a:cs typeface="Arial" charset="0"/>
                                    </a:rPr>
                                    <m:t>𝑟𝑒𝑔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en-US" sz="3500" b="0" i="1" smtClean="0">
                          <a:latin typeface="Cambria Math" panose="02040503050406030204" pitchFamily="18" charset="0"/>
                          <a:cs typeface="Arial" charset="0"/>
                        </a:rPr>
                        <m:t>+</m:t>
                      </m:r>
                      <m:sSub>
                        <m:sSubPr>
                          <m:ctrlP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sz="3500" b="0" i="1" smtClean="0"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3500" b="0" i="1" smtClean="0">
                                  <a:latin typeface="Cambria Math" panose="02040503050406030204" pitchFamily="18" charset="0"/>
                                  <a:cs typeface="Arial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en-US" sz="3500" b="0" i="1" smtClean="0">
                              <a:latin typeface="Cambria Math" panose="02040503050406030204" pitchFamily="18" charset="0"/>
                              <a:cs typeface="Arial" charset="0"/>
                            </a:rPr>
                            <m:t>𝑟𝑒𝑔</m:t>
                          </m:r>
                        </m:sub>
                      </m:sSub>
                    </m:oMath>
                  </m:oMathPara>
                </a14:m>
                <a:endParaRPr lang="en-US" altLang="en-US" sz="3500" dirty="0">
                  <a:latin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95" name="Textplatzhalter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88617" y="11589730"/>
                <a:ext cx="13403344" cy="15578945"/>
              </a:xfrm>
              <a:prstGeom prst="rect">
                <a:avLst/>
              </a:prstGeom>
              <a:blipFill>
                <a:blip r:embed="rId3"/>
                <a:stretch>
                  <a:fillRect l="-2638" t="-11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platzhalter 3"/>
          <p:cNvSpPr>
            <a:spLocks/>
          </p:cNvSpPr>
          <p:nvPr/>
        </p:nvSpPr>
        <p:spPr bwMode="auto">
          <a:xfrm>
            <a:off x="1387074" y="28545211"/>
            <a:ext cx="13404888" cy="301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4600" b="1" dirty="0">
                <a:latin typeface="Arial" charset="0"/>
                <a:cs typeface="Arial" charset="0"/>
              </a:rPr>
              <a:t>Experimental Results</a:t>
            </a:r>
          </a:p>
          <a:p>
            <a:pPr marL="457200" indent="-45720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500" dirty="0">
                <a:latin typeface="Arial" charset="0"/>
                <a:cs typeface="Arial" charset="0"/>
              </a:rPr>
              <a:t>Agent successfully drives in straight lanes</a:t>
            </a:r>
          </a:p>
          <a:p>
            <a:pPr marL="457200" indent="-45720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500" dirty="0">
                <a:latin typeface="Arial" charset="0"/>
                <a:cs typeface="Arial" charset="0"/>
              </a:rPr>
              <a:t>Agent </a:t>
            </a:r>
            <a:r>
              <a:rPr lang="en-US" altLang="en-US" sz="3500" i="1" dirty="0">
                <a:latin typeface="Arial" charset="0"/>
                <a:cs typeface="Arial" charset="0"/>
              </a:rPr>
              <a:t>mostly</a:t>
            </a:r>
            <a:r>
              <a:rPr lang="en-US" altLang="en-US" sz="3500" dirty="0">
                <a:latin typeface="Arial" charset="0"/>
                <a:cs typeface="Arial" charset="0"/>
              </a:rPr>
              <a:t> avoids collisions</a:t>
            </a:r>
          </a:p>
          <a:p>
            <a:pPr marL="457200" indent="-457200" eaLnBrk="1" hangingPunct="1">
              <a:spcBef>
                <a:spcPts val="18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3500" dirty="0">
                <a:latin typeface="Arial" charset="0"/>
                <a:cs typeface="Arial" charset="0"/>
              </a:rPr>
              <a:t>Agent steers according to the training data</a:t>
            </a:r>
          </a:p>
        </p:txBody>
      </p:sp>
      <p:sp>
        <p:nvSpPr>
          <p:cNvPr id="33" name="Line 191"/>
          <p:cNvSpPr>
            <a:spLocks noChangeShapeType="1"/>
          </p:cNvSpPr>
          <p:nvPr/>
        </p:nvSpPr>
        <p:spPr bwMode="auto">
          <a:xfrm>
            <a:off x="1387073" y="27738706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34" name="Line 191"/>
          <p:cNvSpPr>
            <a:spLocks noChangeShapeType="1"/>
          </p:cNvSpPr>
          <p:nvPr/>
        </p:nvSpPr>
        <p:spPr bwMode="auto">
          <a:xfrm>
            <a:off x="1387073" y="11262961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38" name="Line 191"/>
          <p:cNvSpPr>
            <a:spLocks noChangeShapeType="1"/>
          </p:cNvSpPr>
          <p:nvPr/>
        </p:nvSpPr>
        <p:spPr bwMode="auto">
          <a:xfrm>
            <a:off x="3961751" y="4837288"/>
            <a:ext cx="24867521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 dirty="0"/>
          </a:p>
        </p:txBody>
      </p:sp>
      <p:pic>
        <p:nvPicPr>
          <p:cNvPr id="41" name="Picture 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5506" y="3548760"/>
            <a:ext cx="3396042" cy="98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6" name="Picture 401" descr="E:\logo\rendered\ufcd-logo-e1-a4-color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21" y="2020210"/>
            <a:ext cx="3482502" cy="410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Line 191"/>
          <p:cNvSpPr>
            <a:spLocks noChangeShapeType="1"/>
          </p:cNvSpPr>
          <p:nvPr/>
        </p:nvSpPr>
        <p:spPr bwMode="auto">
          <a:xfrm>
            <a:off x="1388616" y="41449291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44" name="Textplatzhalter 3"/>
          <p:cNvSpPr>
            <a:spLocks/>
          </p:cNvSpPr>
          <p:nvPr/>
        </p:nvSpPr>
        <p:spPr bwMode="auto">
          <a:xfrm>
            <a:off x="1388616" y="41805221"/>
            <a:ext cx="27440655" cy="488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algn="ctr" eaLnBrk="1" hangingPunct="1">
              <a:lnSpc>
                <a:spcPct val="126000"/>
              </a:lnSpc>
              <a:spcBef>
                <a:spcPts val="1800"/>
              </a:spcBef>
              <a:buNone/>
              <a:defRPr/>
            </a:pPr>
            <a:r>
              <a:rPr lang="en-US" altLang="en-US" sz="2800" dirty="0">
                <a:latin typeface="Arial" charset="0"/>
                <a:cs typeface="Arial" charset="0"/>
              </a:rPr>
              <a:t>https://github.com/hos-b/image-carla</a:t>
            </a:r>
          </a:p>
        </p:txBody>
      </p:sp>
      <p:sp>
        <p:nvSpPr>
          <p:cNvPr id="478" name="Rectangle 477"/>
          <p:cNvSpPr>
            <a:spLocks/>
          </p:cNvSpPr>
          <p:nvPr/>
        </p:nvSpPr>
        <p:spPr>
          <a:xfrm>
            <a:off x="24449906" y="35479348"/>
            <a:ext cx="365760" cy="268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>
            <a:spLocks/>
          </p:cNvSpPr>
          <p:nvPr/>
        </p:nvSpPr>
        <p:spPr>
          <a:xfrm>
            <a:off x="22154751" y="35479348"/>
            <a:ext cx="548640" cy="268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>
            <a:spLocks/>
          </p:cNvSpPr>
          <p:nvPr/>
        </p:nvSpPr>
        <p:spPr>
          <a:xfrm>
            <a:off x="20591116" y="35479348"/>
            <a:ext cx="457200" cy="268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>
            <a:spLocks/>
          </p:cNvSpPr>
          <p:nvPr/>
        </p:nvSpPr>
        <p:spPr>
          <a:xfrm>
            <a:off x="18482501" y="35479348"/>
            <a:ext cx="457200" cy="268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>
            <a:spLocks/>
          </p:cNvSpPr>
          <p:nvPr/>
        </p:nvSpPr>
        <p:spPr>
          <a:xfrm>
            <a:off x="6880531" y="36311064"/>
            <a:ext cx="365760" cy="268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>
            <a:spLocks/>
          </p:cNvSpPr>
          <p:nvPr/>
        </p:nvSpPr>
        <p:spPr>
          <a:xfrm>
            <a:off x="6419671" y="36042229"/>
            <a:ext cx="365760" cy="268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>
            <a:spLocks/>
          </p:cNvSpPr>
          <p:nvPr/>
        </p:nvSpPr>
        <p:spPr>
          <a:xfrm>
            <a:off x="4960281" y="36076490"/>
            <a:ext cx="365760" cy="268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>
            <a:spLocks/>
          </p:cNvSpPr>
          <p:nvPr/>
        </p:nvSpPr>
        <p:spPr>
          <a:xfrm>
            <a:off x="4576231" y="36353063"/>
            <a:ext cx="365760" cy="268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 descr="A train is coming down the road&#10;&#10;Description automatically generated">
            <a:extLst>
              <a:ext uri="{FF2B5EF4-FFF2-40B4-BE49-F238E27FC236}">
                <a16:creationId xmlns:a16="http://schemas.microsoft.com/office/drawing/2014/main" id="{CF0C18BA-49F6-4F31-A125-0F00349FAEE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5508419" y="5322257"/>
            <a:ext cx="5400000" cy="5400000"/>
          </a:xfrm>
          <a:prstGeom prst="rect">
            <a:avLst/>
          </a:prstGeom>
        </p:spPr>
      </p:pic>
      <p:pic>
        <p:nvPicPr>
          <p:cNvPr id="6" name="Picture 5" descr="A car on the road&#10;&#10;Description automatically generated">
            <a:extLst>
              <a:ext uri="{FF2B5EF4-FFF2-40B4-BE49-F238E27FC236}">
                <a16:creationId xmlns:a16="http://schemas.microsoft.com/office/drawing/2014/main" id="{40E92574-4A3A-4DBF-9405-1C0A723FF9B9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t="5174"/>
          <a:stretch/>
        </p:blipFill>
        <p:spPr>
          <a:xfrm>
            <a:off x="21490702" y="5318906"/>
            <a:ext cx="7252848" cy="54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0CA0D4-85E2-4CF0-B823-9C304E8C0DB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/>
          <a:srcRect l="3973" t="5752" r="4633" b="6808"/>
          <a:stretch/>
        </p:blipFill>
        <p:spPr>
          <a:xfrm>
            <a:off x="20663826" y="32818790"/>
            <a:ext cx="3600000" cy="36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815619-A675-4D06-A8F7-C6C5720E0E2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/>
          <a:srcRect t="8505" b="9775"/>
          <a:stretch/>
        </p:blipFill>
        <p:spPr>
          <a:xfrm>
            <a:off x="16654256" y="28772264"/>
            <a:ext cx="3600000" cy="36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56B8C8-B986-46F0-B0AB-D4692D4E609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0"/>
          <a:srcRect t="8599" b="9716"/>
          <a:stretch/>
        </p:blipFill>
        <p:spPr>
          <a:xfrm>
            <a:off x="20662545" y="28810780"/>
            <a:ext cx="3600000" cy="36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DC813B-8957-4761-AFF9-D79C616CC1F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1"/>
          <a:srcRect t="8951" b="8876"/>
          <a:stretch/>
        </p:blipFill>
        <p:spPr>
          <a:xfrm>
            <a:off x="20663826" y="36850761"/>
            <a:ext cx="3600000" cy="36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0493DC-05DC-4775-8933-EA6FD234844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t="10361" b="9913"/>
          <a:stretch/>
        </p:blipFill>
        <p:spPr>
          <a:xfrm>
            <a:off x="24672116" y="28811700"/>
            <a:ext cx="3600000" cy="36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1AA119-E18E-4DEE-8F8E-D6481300E4A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3"/>
          <a:srcRect t="9149" b="9599"/>
          <a:stretch/>
        </p:blipFill>
        <p:spPr>
          <a:xfrm>
            <a:off x="16654256" y="32818790"/>
            <a:ext cx="3600000" cy="36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7107-61FD-4E04-8E34-6F39B2E9C92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4"/>
          <a:srcRect t="9245" b="9175"/>
          <a:stretch/>
        </p:blipFill>
        <p:spPr>
          <a:xfrm>
            <a:off x="24672116" y="32823425"/>
            <a:ext cx="3600000" cy="36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2072D9-9701-4691-8E21-CF80E7E58AD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5"/>
          <a:srcRect t="9124" b="9149"/>
          <a:stretch/>
        </p:blipFill>
        <p:spPr>
          <a:xfrm>
            <a:off x="16654256" y="36850761"/>
            <a:ext cx="3600000" cy="36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2FC48B-91AE-435A-89A1-FDD68C1444C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6"/>
          <a:srcRect t="9804" b="9439"/>
          <a:stretch/>
        </p:blipFill>
        <p:spPr>
          <a:xfrm>
            <a:off x="24672116" y="36850761"/>
            <a:ext cx="3600000" cy="3600000"/>
          </a:xfrm>
          <a:prstGeom prst="rect">
            <a:avLst/>
          </a:prstGeo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6DDDF8AC-F857-466C-8705-888DC5B954D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1624" r="8751"/>
          <a:stretch/>
        </p:blipFill>
        <p:spPr>
          <a:xfrm>
            <a:off x="708515" y="32808166"/>
            <a:ext cx="7656695" cy="5561690"/>
          </a:xfrm>
          <a:prstGeom prst="rect">
            <a:avLst/>
          </a:prstGeom>
        </p:spPr>
      </p:pic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C763B569-C205-466E-8CF6-6098A773A51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396" t="11445"/>
          <a:stretch/>
        </p:blipFill>
        <p:spPr>
          <a:xfrm>
            <a:off x="8339920" y="32808166"/>
            <a:ext cx="8257075" cy="556169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632"/>
  <p:tag name="DEFAULTHEIGHT" val="477"/>
  <p:tag name="FIRSTAISUSER@XTAUFWGV330U68NA" val="3996"/>
  <p:tag name="FIRSTAISUSER@HJIQXWZCYIBGQKYO" val="3996"/>
  <p:tag name="DEFAULTDISPLAYSOURCE" val="\documentclass{article}\pagestyle{empty}&#10;\begin{document}&#10;&#10;\end{document}&#10;"/>
  <p:tag name="EMBEDFONTS" val="1"/>
</p:tagLst>
</file>

<file path=ppt/theme/theme1.xml><?xml version="1.0" encoding="utf-8"?>
<a:theme xmlns:a="http://schemas.openxmlformats.org/drawingml/2006/main" name="Uni_Poster03_E1_Office_A0_RGB_Office20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t" anchorCtr="0">
        <a:noAutofit/>
      </a:bodyPr>
      <a:lstStyle>
        <a:defPPr marL="0" marR="0" indent="0" algn="l" defTabSz="2087831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120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Times New Roman"/>
            <a:ea typeface="+mj-ea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5_Office-Design">
  <a:themeElements>
    <a:clrScheme name="5_Office-Desig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-Design">
      <a:majorFont>
        <a:latin typeface="Calibri"/>
        <a:ea typeface="Geneva"/>
        <a:cs typeface=""/>
      </a:majorFont>
      <a:minorFont>
        <a:latin typeface="Calibri"/>
        <a:ea typeface="Genev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-Desig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Uni_Poster03_E1_Office_A0_RGB_Office2002</Template>
  <TotalTime>715</TotalTime>
  <Words>164</Words>
  <Application>Microsoft Office PowerPoint</Application>
  <PresentationFormat>Custom</PresentationFormat>
  <Paragraphs>50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Wingdings</vt:lpstr>
      <vt:lpstr>Cambria Math</vt:lpstr>
      <vt:lpstr>Calibri</vt:lpstr>
      <vt:lpstr>Uni_Poster03_E1_Office_A0_RGB_Office2002</vt:lpstr>
      <vt:lpstr>5_Office-Design</vt:lpstr>
      <vt:lpstr>  Imitation Agent for CARLA Simulator  M. Hosein Bahadorani</vt:lpstr>
    </vt:vector>
  </TitlesOfParts>
  <Company>Uni Freiburg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Mamba</dc:creator>
  <cp:lastModifiedBy>Hosein Bhd</cp:lastModifiedBy>
  <cp:revision>886</cp:revision>
  <cp:lastPrinted>2009-07-17T10:14:46Z</cp:lastPrinted>
  <dcterms:created xsi:type="dcterms:W3CDTF">2011-07-29T16:28:31Z</dcterms:created>
  <dcterms:modified xsi:type="dcterms:W3CDTF">2019-07-21T21:18:04Z</dcterms:modified>
</cp:coreProperties>
</file>